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07" r:id="rId1"/>
  </p:sld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3971" autoAdjust="0"/>
    <p:restoredTop sz="94660"/>
  </p:normalViewPr>
  <p:slideViewPr>
    <p:cSldViewPr snapToGrid="0">
      <p:cViewPr varScale="1">
        <p:scale>
          <a:sx n="67" d="100"/>
          <a:sy n="67" d="100"/>
        </p:scale>
        <p:origin x="13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2EBB3-24AD-420E-BE75-61E53AFF5F84}" type="datetimeFigureOut">
              <a:rPr lang="fa-IR" smtClean="0"/>
              <a:t>01/06/1438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941FB-B390-496B-ACEF-572205EFF33D}" type="slidenum">
              <a:rPr lang="fa-IR" smtClean="0"/>
              <a:t>‹#›</a:t>
            </a:fld>
            <a:endParaRPr lang="fa-I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2527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2EBB3-24AD-420E-BE75-61E53AFF5F84}" type="datetimeFigureOut">
              <a:rPr lang="fa-IR" smtClean="0"/>
              <a:t>01/06/1438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941FB-B390-496B-ACEF-572205EFF33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940521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2EBB3-24AD-420E-BE75-61E53AFF5F84}" type="datetimeFigureOut">
              <a:rPr lang="fa-IR" smtClean="0"/>
              <a:t>01/06/1438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941FB-B390-496B-ACEF-572205EFF33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63571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2EBB3-24AD-420E-BE75-61E53AFF5F84}" type="datetimeFigureOut">
              <a:rPr lang="fa-IR" smtClean="0"/>
              <a:t>01/06/1438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941FB-B390-496B-ACEF-572205EFF33D}" type="slidenum">
              <a:rPr lang="fa-IR" smtClean="0"/>
              <a:t>‹#›</a:t>
            </a:fld>
            <a:endParaRPr lang="fa-I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277000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2EBB3-24AD-420E-BE75-61E53AFF5F84}" type="datetimeFigureOut">
              <a:rPr lang="fa-IR" smtClean="0"/>
              <a:t>01/06/1438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941FB-B390-496B-ACEF-572205EFF33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5258014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2EBB3-24AD-420E-BE75-61E53AFF5F84}" type="datetimeFigureOut">
              <a:rPr lang="fa-IR" smtClean="0"/>
              <a:t>01/06/1438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941FB-B390-496B-ACEF-572205EFF33D}" type="slidenum">
              <a:rPr lang="fa-IR" smtClean="0"/>
              <a:t>‹#›</a:t>
            </a:fld>
            <a:endParaRPr lang="fa-I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858720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2EBB3-24AD-420E-BE75-61E53AFF5F84}" type="datetimeFigureOut">
              <a:rPr lang="fa-IR" smtClean="0"/>
              <a:t>01/06/1438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941FB-B390-496B-ACEF-572205EFF33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888574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2EBB3-24AD-420E-BE75-61E53AFF5F84}" type="datetimeFigureOut">
              <a:rPr lang="fa-IR" smtClean="0"/>
              <a:t>01/06/1438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941FB-B390-496B-ACEF-572205EFF33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8557771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2EBB3-24AD-420E-BE75-61E53AFF5F84}" type="datetimeFigureOut">
              <a:rPr lang="fa-IR" smtClean="0"/>
              <a:t>01/06/1438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941FB-B390-496B-ACEF-572205EFF33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67400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2EBB3-24AD-420E-BE75-61E53AFF5F84}" type="datetimeFigureOut">
              <a:rPr lang="fa-IR" smtClean="0"/>
              <a:t>01/06/1438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941FB-B390-496B-ACEF-572205EFF33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681256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2EBB3-24AD-420E-BE75-61E53AFF5F84}" type="datetimeFigureOut">
              <a:rPr lang="fa-IR" smtClean="0"/>
              <a:t>01/06/1438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941FB-B390-496B-ACEF-572205EFF33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761029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2EBB3-24AD-420E-BE75-61E53AFF5F84}" type="datetimeFigureOut">
              <a:rPr lang="fa-IR" smtClean="0"/>
              <a:t>01/06/1438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941FB-B390-496B-ACEF-572205EFF33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325939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2EBB3-24AD-420E-BE75-61E53AFF5F84}" type="datetimeFigureOut">
              <a:rPr lang="fa-IR" smtClean="0"/>
              <a:t>01/06/1438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941FB-B390-496B-ACEF-572205EFF33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953235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2EBB3-24AD-420E-BE75-61E53AFF5F84}" type="datetimeFigureOut">
              <a:rPr lang="fa-IR" smtClean="0"/>
              <a:t>01/06/1438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941FB-B390-496B-ACEF-572205EFF33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501337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2EBB3-24AD-420E-BE75-61E53AFF5F84}" type="datetimeFigureOut">
              <a:rPr lang="fa-IR" smtClean="0"/>
              <a:t>01/06/1438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941FB-B390-496B-ACEF-572205EFF33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380495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2EBB3-24AD-420E-BE75-61E53AFF5F84}" type="datetimeFigureOut">
              <a:rPr lang="fa-IR" smtClean="0"/>
              <a:t>01/06/1438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941FB-B390-496B-ACEF-572205EFF33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069327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2EBB3-24AD-420E-BE75-61E53AFF5F84}" type="datetimeFigureOut">
              <a:rPr lang="fa-IR" smtClean="0"/>
              <a:t>01/06/1438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941FB-B390-496B-ACEF-572205EFF33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069527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192EBB3-24AD-420E-BE75-61E53AFF5F84}" type="datetimeFigureOut">
              <a:rPr lang="fa-IR" smtClean="0"/>
              <a:t>01/06/1438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13941FB-B390-496B-ACEF-572205EFF33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7136408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  <p:sldLayoutId id="2147483724" r:id="rId17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857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a-IR" sz="8800" dirty="0" smtClean="0">
                <a:cs typeface="B Kamran" panose="00000400000000000000" pitchFamily="2" charset="-78"/>
              </a:rPr>
              <a:t>بسم الله الرحمن الرحیم</a:t>
            </a:r>
            <a:endParaRPr lang="fa-IR" sz="8800" dirty="0">
              <a:cs typeface="B Kam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362291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468630"/>
            <a:ext cx="10482898" cy="5052060"/>
          </a:xfrm>
        </p:spPr>
        <p:txBody>
          <a:bodyPr>
            <a:normAutofit/>
          </a:bodyPr>
          <a:lstStyle/>
          <a:p>
            <a:r>
              <a:rPr lang="fa-IR" sz="3600" dirty="0" smtClean="0">
                <a:solidFill>
                  <a:schemeClr val="tx1"/>
                </a:solidFill>
                <a:cs typeface="B Kamran" panose="00000400000000000000" pitchFamily="2" charset="-78"/>
              </a:rPr>
              <a:t>مثال:         ما رأیتُ إلّا </a:t>
            </a:r>
            <a:r>
              <a:rPr lang="fa-IR" sz="3600" u="sng" dirty="0" smtClean="0">
                <a:solidFill>
                  <a:schemeClr val="tx1"/>
                </a:solidFill>
                <a:cs typeface="B Kamran" panose="00000400000000000000" pitchFamily="2" charset="-78"/>
              </a:rPr>
              <a:t>علیّـــــــــــــــاً</a:t>
            </a:r>
          </a:p>
          <a:p>
            <a:pPr marL="0" indent="0">
              <a:buNone/>
            </a:pPr>
            <a:r>
              <a:rPr lang="fa-IR" dirty="0">
                <a:cs typeface="B Kamran" panose="00000400000000000000" pitchFamily="2" charset="-78"/>
              </a:rPr>
              <a:t> </a:t>
            </a:r>
            <a:r>
              <a:rPr lang="fa-IR" dirty="0" smtClean="0">
                <a:cs typeface="B Kamran" panose="00000400000000000000" pitchFamily="2" charset="-78"/>
              </a:rPr>
              <a:t>                                      </a:t>
            </a:r>
            <a:r>
              <a:rPr lang="fa-IR" dirty="0" smtClean="0">
                <a:solidFill>
                  <a:schemeClr val="bg1"/>
                </a:solidFill>
                <a:cs typeface="B Kamran" panose="00000400000000000000" pitchFamily="2" charset="-78"/>
              </a:rPr>
              <a:t>مستثنی و منصوب به اعراب مفعول به (استثناء مفرّغ)</a:t>
            </a:r>
          </a:p>
          <a:p>
            <a:pPr marL="0" indent="0">
              <a:buNone/>
            </a:pPr>
            <a:r>
              <a:rPr lang="fa-IR" sz="2600" dirty="0" smtClean="0">
                <a:solidFill>
                  <a:schemeClr val="bg1"/>
                </a:solidFill>
                <a:cs typeface="B Kamran" panose="00000400000000000000" pitchFamily="2" charset="-78"/>
              </a:rPr>
              <a:t>(چون جمله ی قبل از إلّا مفعول به ندارد،بنابراین مستثنی منه محذوف،مفعول بوده که نقش آن را به مستثنی می دهیم )</a:t>
            </a:r>
          </a:p>
          <a:p>
            <a:pPr marL="0" indent="0">
              <a:buNone/>
            </a:pPr>
            <a:endParaRPr lang="fa-IR" sz="2400" dirty="0">
              <a:solidFill>
                <a:schemeClr val="bg1"/>
              </a:solidFill>
              <a:cs typeface="B Kamran" panose="00000400000000000000" pitchFamily="2" charset="-78"/>
            </a:endParaRPr>
          </a:p>
          <a:p>
            <a:pPr marL="0" indent="0">
              <a:buNone/>
            </a:pPr>
            <a:r>
              <a:rPr lang="fa-IR" sz="3600" dirty="0" smtClean="0">
                <a:solidFill>
                  <a:schemeClr val="tx1"/>
                </a:solidFill>
                <a:cs typeface="B Kamran" panose="00000400000000000000" pitchFamily="2" charset="-78"/>
              </a:rPr>
              <a:t>مثال:           هل جزاءُ الاحســــــانِ إلّا </a:t>
            </a:r>
            <a:r>
              <a:rPr lang="fa-IR" sz="3600" u="sng" dirty="0" smtClean="0">
                <a:solidFill>
                  <a:schemeClr val="tx1"/>
                </a:solidFill>
                <a:cs typeface="B Kamran" panose="00000400000000000000" pitchFamily="2" charset="-78"/>
              </a:rPr>
              <a:t>الاحســــــــــــــــــــــانُ</a:t>
            </a:r>
          </a:p>
          <a:p>
            <a:pPr marL="0" indent="0">
              <a:buNone/>
            </a:pPr>
            <a:r>
              <a:rPr lang="fa-IR" sz="2400" dirty="0">
                <a:solidFill>
                  <a:schemeClr val="bg1"/>
                </a:solidFill>
                <a:cs typeface="B Kamran" panose="00000400000000000000" pitchFamily="2" charset="-78"/>
              </a:rPr>
              <a:t> </a:t>
            </a:r>
            <a:r>
              <a:rPr lang="fa-IR" sz="2400" dirty="0" smtClean="0">
                <a:solidFill>
                  <a:schemeClr val="bg1"/>
                </a:solidFill>
                <a:cs typeface="B Kamran" panose="00000400000000000000" pitchFamily="2" charset="-78"/>
              </a:rPr>
              <a:t>                                                            مستثنی و مرفوع به اعراب خبر(استثناء مفرّخ)</a:t>
            </a:r>
          </a:p>
          <a:p>
            <a:pPr marL="0" indent="0">
              <a:buNone/>
            </a:pPr>
            <a:r>
              <a:rPr lang="fa-IR" sz="2600" dirty="0" smtClean="0">
                <a:solidFill>
                  <a:schemeClr val="bg1"/>
                </a:solidFill>
                <a:cs typeface="B Kamran" panose="00000400000000000000" pitchFamily="2" charset="-78"/>
              </a:rPr>
              <a:t>(چون جمله ی قبل از إلّا جمله ی اسمیه ای است که خبر در آن نیامده است بنابراین مستثنی منه محذوف،خبر بوده که نقش آن را به مستثنی میدهیم)</a:t>
            </a:r>
            <a:endParaRPr lang="fa-IR" sz="2600" dirty="0">
              <a:solidFill>
                <a:schemeClr val="bg1"/>
              </a:solidFill>
              <a:cs typeface="B Kam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567851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182" y="651510"/>
            <a:ext cx="10265728" cy="4732020"/>
          </a:xfrm>
        </p:spPr>
        <p:txBody>
          <a:bodyPr>
            <a:normAutofit/>
          </a:bodyPr>
          <a:lstStyle/>
          <a:p>
            <a:r>
              <a:rPr lang="fa-IR" sz="3600" dirty="0" smtClean="0">
                <a:solidFill>
                  <a:schemeClr val="tx1"/>
                </a:solidFill>
                <a:cs typeface="B Kamran" panose="00000400000000000000" pitchFamily="2" charset="-78"/>
              </a:rPr>
              <a:t>چگونه بفهمیم مستثنی منه حذف شده است؟؟</a:t>
            </a:r>
          </a:p>
          <a:p>
            <a:pPr marL="0" indent="0">
              <a:buNone/>
            </a:pPr>
            <a:r>
              <a:rPr lang="fa-IR" sz="3900" b="1" dirty="0" smtClean="0">
                <a:solidFill>
                  <a:schemeClr val="bg1"/>
                </a:solidFill>
                <a:cs typeface="B Kamran" panose="00000400000000000000" pitchFamily="2" charset="-78"/>
              </a:rPr>
              <a:t>1- جمله ی قبل از إلّا مثبت باشد(منفی،سوالی،نهی نباشد).</a:t>
            </a:r>
          </a:p>
          <a:p>
            <a:pPr marL="0" indent="0">
              <a:buNone/>
            </a:pPr>
            <a:r>
              <a:rPr lang="fa-IR" sz="3900" b="1" dirty="0" smtClean="0">
                <a:solidFill>
                  <a:schemeClr val="bg1"/>
                </a:solidFill>
                <a:cs typeface="B Kamran" panose="00000400000000000000" pitchFamily="2" charset="-78"/>
              </a:rPr>
              <a:t>2- جمله ی قبل از إلّا منفی،سولی یا همراه با فعل نهی باشد دو حالت دارد:</a:t>
            </a:r>
          </a:p>
          <a:p>
            <a:pPr>
              <a:buFontTx/>
              <a:buChar char="-"/>
            </a:pPr>
            <a:r>
              <a:rPr lang="fa-IR" sz="3600" dirty="0" smtClean="0">
                <a:solidFill>
                  <a:schemeClr val="tx1"/>
                </a:solidFill>
                <a:cs typeface="B Kamran" panose="00000400000000000000" pitchFamily="2" charset="-78"/>
              </a:rPr>
              <a:t>اگر جمله ی قبل از «إلّا» کامل باشد،مستثنی منه حذف نشده است.</a:t>
            </a:r>
          </a:p>
          <a:p>
            <a:pPr>
              <a:buFontTx/>
              <a:buChar char="-"/>
            </a:pPr>
            <a:r>
              <a:rPr lang="fa-IR" sz="3600" dirty="0" smtClean="0">
                <a:solidFill>
                  <a:schemeClr val="tx1"/>
                </a:solidFill>
                <a:cs typeface="B Kamran" panose="00000400000000000000" pitchFamily="2" charset="-78"/>
              </a:rPr>
              <a:t>اگر جمله ی قبل از «إلّا» کامل نباشد،مستثنی منه حذف شده و کلمه ی بعد از «إلّا» همان نقش و اعراب «مستثنی منه محذوف»را دارد.</a:t>
            </a:r>
            <a:endParaRPr lang="fa-IR" sz="3600" dirty="0">
              <a:solidFill>
                <a:schemeClr val="tx1"/>
              </a:solidFill>
              <a:cs typeface="B Kam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519045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1452" y="3611881"/>
            <a:ext cx="8534400" cy="1507067"/>
          </a:xfrm>
        </p:spPr>
        <p:txBody>
          <a:bodyPr>
            <a:normAutofit fontScale="90000"/>
          </a:bodyPr>
          <a:lstStyle/>
          <a:p>
            <a:pPr algn="r"/>
            <a:r>
              <a:rPr lang="fa-IR" sz="4800" dirty="0" smtClean="0">
                <a:cs typeface="B Kamran" panose="00000400000000000000" pitchFamily="2" charset="-78"/>
              </a:rPr>
              <a:t>مثال:      لا تَقُل إلّا الحقَّ (فقط سخن حق بگو)</a:t>
            </a:r>
            <a:br>
              <a:rPr lang="fa-IR" sz="4800" dirty="0" smtClean="0">
                <a:cs typeface="B Kamran" panose="00000400000000000000" pitchFamily="2" charset="-78"/>
              </a:rPr>
            </a:br>
            <a:r>
              <a:rPr lang="fa-IR" sz="4800" dirty="0">
                <a:cs typeface="B Kamran" panose="00000400000000000000" pitchFamily="2" charset="-78"/>
              </a:rPr>
              <a:t/>
            </a:r>
            <a:br>
              <a:rPr lang="fa-IR" sz="4800" dirty="0">
                <a:cs typeface="B Kamran" panose="00000400000000000000" pitchFamily="2" charset="-78"/>
              </a:rPr>
            </a:br>
            <a:r>
              <a:rPr lang="fa-IR" sz="4800" dirty="0" smtClean="0">
                <a:cs typeface="B Kamran" panose="00000400000000000000" pitchFamily="2" charset="-78"/>
              </a:rPr>
              <a:t>            ما جاء إلّا علـیُّ (فقط علی آمد)</a:t>
            </a:r>
            <a:endParaRPr lang="fa-IR" dirty="0">
              <a:cs typeface="B Kamra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1"/>
            <a:ext cx="10757218" cy="2926080"/>
          </a:xfrm>
        </p:spPr>
        <p:txBody>
          <a:bodyPr/>
          <a:lstStyle/>
          <a:p>
            <a:r>
              <a:rPr lang="fa-IR" sz="4000" dirty="0" smtClean="0">
                <a:solidFill>
                  <a:schemeClr val="tx1"/>
                </a:solidFill>
                <a:cs typeface="B Kamran" panose="00000400000000000000" pitchFamily="2" charset="-78"/>
              </a:rPr>
              <a:t>نکته:</a:t>
            </a:r>
          </a:p>
          <a:p>
            <a:r>
              <a:rPr lang="fa-IR" sz="3600" dirty="0" smtClean="0">
                <a:solidFill>
                  <a:schemeClr val="bg1"/>
                </a:solidFill>
                <a:cs typeface="B Kamran" panose="00000400000000000000" pitchFamily="2" charset="-78"/>
              </a:rPr>
              <a:t>اگر جمله «استثنا» منفی باشد می توان بصورت مثبت مؤکّد و همراه با کلماتی مانند«فقط،تنها» ترجمه کرد. </a:t>
            </a:r>
            <a:endParaRPr lang="fa-IR" sz="3600" dirty="0">
              <a:solidFill>
                <a:schemeClr val="bg1"/>
              </a:solidFill>
              <a:cs typeface="B Kam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765115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7142" y="2521372"/>
            <a:ext cx="8534400" cy="1507067"/>
          </a:xfrm>
        </p:spPr>
        <p:txBody>
          <a:bodyPr>
            <a:normAutofit/>
          </a:bodyPr>
          <a:lstStyle/>
          <a:p>
            <a:r>
              <a:rPr lang="fa-IR" sz="4800" dirty="0" smtClean="0">
                <a:cs typeface="B Kamran" panose="00000400000000000000" pitchFamily="2" charset="-78"/>
              </a:rPr>
              <a:t>قواعد درس 6 عربی سال سوم دبیرستان</a:t>
            </a:r>
            <a:endParaRPr lang="fa-IR" sz="4800" dirty="0">
              <a:cs typeface="B Kam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922063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3200" dirty="0" smtClean="0">
                <a:cs typeface="B Kamran" panose="00000400000000000000" pitchFamily="2" charset="-78"/>
              </a:rPr>
              <a:t>آیا میتوان عبارت های بالا را به صورت دیگری نوشت که کوتاه تر و خلاصه تر باشد و همین مفهوم را برساند؟</a:t>
            </a:r>
            <a:endParaRPr lang="fa-IR" sz="3200" dirty="0">
              <a:cs typeface="B Kamra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a-IR" dirty="0" smtClean="0"/>
              <a:t>مستثنی :</a:t>
            </a:r>
          </a:p>
          <a:p>
            <a:r>
              <a:rPr lang="fa-IR" dirty="0" smtClean="0"/>
              <a:t>مقدمه:</a:t>
            </a:r>
          </a:p>
          <a:p>
            <a:endParaRPr lang="fa-IR" dirty="0" smtClean="0"/>
          </a:p>
          <a:p>
            <a:r>
              <a:rPr lang="fa-IR" dirty="0" smtClean="0"/>
              <a:t>به جملات زیر توجه کنید :</a:t>
            </a:r>
          </a:p>
          <a:p>
            <a:endParaRPr lang="fa-IR" dirty="0" smtClean="0"/>
          </a:p>
          <a:p>
            <a:r>
              <a:rPr lang="fa-IR" sz="3600" dirty="0" smtClean="0">
                <a:solidFill>
                  <a:schemeClr val="bg1"/>
                </a:solidFill>
                <a:cs typeface="B Kamran" panose="00000400000000000000" pitchFamily="2" charset="-78"/>
              </a:rPr>
              <a:t>-جاءَ التّلامیذُ.ما جاء علیُّ. (دانش آموزان آمدند.علی نیامد)</a:t>
            </a:r>
          </a:p>
          <a:p>
            <a:r>
              <a:rPr lang="fa-IR" sz="3600" dirty="0" smtClean="0">
                <a:solidFill>
                  <a:schemeClr val="bg1"/>
                </a:solidFill>
                <a:cs typeface="B Kamran" panose="00000400000000000000" pitchFamily="2" charset="-78"/>
              </a:rPr>
              <a:t>-ما جاء التّلامیذُ.جاء علیُّ. (دانش آموزان نیامدند.علی آمد)</a:t>
            </a:r>
            <a:endParaRPr lang="fa-IR" sz="3600" dirty="0">
              <a:solidFill>
                <a:schemeClr val="bg1"/>
              </a:solidFill>
              <a:cs typeface="B Kam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926030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بله میتوان عبارت هارا به صورت زیر نوشت:</a:t>
            </a:r>
          </a:p>
          <a:p>
            <a:endParaRPr lang="fa-IR" dirty="0"/>
          </a:p>
          <a:p>
            <a:r>
              <a:rPr lang="fa-IR" sz="3600" dirty="0" smtClean="0">
                <a:solidFill>
                  <a:schemeClr val="bg1"/>
                </a:solidFill>
                <a:cs typeface="B Kamran" panose="00000400000000000000" pitchFamily="2" charset="-78"/>
              </a:rPr>
              <a:t>جاء التلامیذُ </a:t>
            </a:r>
            <a:r>
              <a:rPr lang="fa-IR" sz="3600" b="1" dirty="0" smtClean="0">
                <a:solidFill>
                  <a:schemeClr val="bg1"/>
                </a:solidFill>
                <a:cs typeface="B Kamran" panose="00000400000000000000" pitchFamily="2" charset="-78"/>
              </a:rPr>
              <a:t>إلّا</a:t>
            </a:r>
            <a:r>
              <a:rPr lang="fa-IR" sz="3600" dirty="0" smtClean="0">
                <a:solidFill>
                  <a:schemeClr val="bg1"/>
                </a:solidFill>
                <a:cs typeface="B Kamran" panose="00000400000000000000" pitchFamily="2" charset="-78"/>
              </a:rPr>
              <a:t> علیّاً. (دانش آموزان آمدند به جز علی)</a:t>
            </a:r>
          </a:p>
          <a:p>
            <a:r>
              <a:rPr lang="fa-IR" sz="3600" dirty="0" smtClean="0">
                <a:solidFill>
                  <a:schemeClr val="bg1"/>
                </a:solidFill>
                <a:cs typeface="B Kamran" panose="00000400000000000000" pitchFamily="2" charset="-78"/>
              </a:rPr>
              <a:t>ما جاء التلامیذُ </a:t>
            </a:r>
            <a:r>
              <a:rPr lang="fa-IR" sz="3600" b="1" dirty="0" smtClean="0">
                <a:solidFill>
                  <a:schemeClr val="bg1"/>
                </a:solidFill>
                <a:cs typeface="B Kamran" panose="00000400000000000000" pitchFamily="2" charset="-78"/>
              </a:rPr>
              <a:t>إلّا</a:t>
            </a:r>
            <a:r>
              <a:rPr lang="fa-IR" sz="3600" dirty="0" smtClean="0">
                <a:solidFill>
                  <a:schemeClr val="bg1"/>
                </a:solidFill>
                <a:cs typeface="B Kamran" panose="00000400000000000000" pitchFamily="2" charset="-78"/>
              </a:rPr>
              <a:t> علیّاً. (دانش آموزان نیامدند به جز علی)</a:t>
            </a:r>
            <a:endParaRPr lang="fa-IR" sz="3600" dirty="0">
              <a:solidFill>
                <a:schemeClr val="bg1"/>
              </a:solidFill>
              <a:cs typeface="B Kam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219344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9932" y="880110"/>
            <a:ext cx="8534400" cy="3615267"/>
          </a:xfrm>
        </p:spPr>
        <p:txBody>
          <a:bodyPr>
            <a:normAutofit/>
          </a:bodyPr>
          <a:lstStyle/>
          <a:p>
            <a:r>
              <a:rPr lang="fa-IR" sz="7200" b="1" dirty="0" smtClean="0">
                <a:cs typeface="B Elham" panose="00000400000000000000" pitchFamily="2" charset="-78"/>
              </a:rPr>
              <a:t>استثناء</a:t>
            </a:r>
            <a:r>
              <a:rPr lang="fa-IR" sz="4000" dirty="0" smtClean="0">
                <a:cs typeface="B Elham" panose="00000400000000000000" pitchFamily="2" charset="-78"/>
              </a:rPr>
              <a:t> : </a:t>
            </a:r>
          </a:p>
          <a:p>
            <a:endParaRPr lang="fa-IR" dirty="0"/>
          </a:p>
          <a:p>
            <a:pPr algn="ctr"/>
            <a:r>
              <a:rPr lang="fa-IR" sz="3600" dirty="0" smtClean="0">
                <a:solidFill>
                  <a:schemeClr val="bg1"/>
                </a:solidFill>
                <a:cs typeface="B Kamran" panose="00000400000000000000" pitchFamily="2" charset="-78"/>
              </a:rPr>
              <a:t>مصدر باب «</a:t>
            </a:r>
            <a:r>
              <a:rPr lang="fa-IR" sz="3600" b="1" dirty="0" smtClean="0">
                <a:solidFill>
                  <a:schemeClr val="bg1"/>
                </a:solidFill>
                <a:cs typeface="B Kamran" panose="00000400000000000000" pitchFamily="2" charset="-78"/>
              </a:rPr>
              <a:t>استفعال</a:t>
            </a:r>
            <a:r>
              <a:rPr lang="fa-IR" sz="3600" dirty="0" smtClean="0">
                <a:solidFill>
                  <a:schemeClr val="bg1"/>
                </a:solidFill>
                <a:cs typeface="B Kamran" panose="00000400000000000000" pitchFamily="2" charset="-78"/>
              </a:rPr>
              <a:t>» است به معنی «</a:t>
            </a:r>
            <a:r>
              <a:rPr lang="fa-IR" sz="3600" b="1" dirty="0" smtClean="0">
                <a:solidFill>
                  <a:schemeClr val="bg1"/>
                </a:solidFill>
                <a:cs typeface="B Kamran" panose="00000400000000000000" pitchFamily="2" charset="-78"/>
              </a:rPr>
              <a:t>جدا کردن</a:t>
            </a:r>
            <a:r>
              <a:rPr lang="fa-IR" sz="3600" dirty="0" smtClean="0">
                <a:solidFill>
                  <a:schemeClr val="bg1"/>
                </a:solidFill>
                <a:cs typeface="B Kamran" panose="00000400000000000000" pitchFamily="2" charset="-78"/>
              </a:rPr>
              <a:t>» و در اینجا به جمله ای گفته میشود که در آن به وسیله ی حرف «</a:t>
            </a:r>
            <a:r>
              <a:rPr lang="fa-IR" sz="3600" b="1" dirty="0" smtClean="0">
                <a:solidFill>
                  <a:schemeClr val="bg1"/>
                </a:solidFill>
                <a:cs typeface="B Kamran" panose="00000400000000000000" pitchFamily="2" charset="-78"/>
              </a:rPr>
              <a:t>إلّا</a:t>
            </a:r>
            <a:r>
              <a:rPr lang="fa-IR" sz="3600" dirty="0" smtClean="0">
                <a:solidFill>
                  <a:schemeClr val="bg1"/>
                </a:solidFill>
                <a:cs typeface="B Kamran" panose="00000400000000000000" pitchFamily="2" charset="-78"/>
              </a:rPr>
              <a:t>» یک یا چند چیز را از یک حکم کلّی جدا میکنیم. </a:t>
            </a:r>
            <a:endParaRPr lang="fa-IR" sz="3600" dirty="0">
              <a:solidFill>
                <a:schemeClr val="bg1"/>
              </a:solidFill>
              <a:cs typeface="B Kam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421564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913468"/>
          </a:xfrm>
        </p:spPr>
        <p:txBody>
          <a:bodyPr>
            <a:noAutofit/>
          </a:bodyPr>
          <a:lstStyle/>
          <a:p>
            <a:pPr algn="r"/>
            <a:r>
              <a:rPr lang="fa-IR" sz="4000" dirty="0" smtClean="0">
                <a:cs typeface="B Kamran" panose="00000400000000000000" pitchFamily="2" charset="-78"/>
              </a:rPr>
              <a:t>مثال: </a:t>
            </a:r>
            <a:r>
              <a:rPr lang="fa-IR" sz="6000" dirty="0" smtClean="0">
                <a:cs typeface="B Kamran" panose="00000400000000000000" pitchFamily="2" charset="-78"/>
              </a:rPr>
              <a:t/>
            </a:r>
            <a:br>
              <a:rPr lang="fa-IR" sz="6000" dirty="0" smtClean="0">
                <a:cs typeface="B Kamran" panose="00000400000000000000" pitchFamily="2" charset="-78"/>
              </a:rPr>
            </a:br>
            <a:r>
              <a:rPr lang="fa-IR" sz="6000" dirty="0" smtClean="0">
                <a:cs typeface="B Kamran" panose="00000400000000000000" pitchFamily="2" charset="-78"/>
              </a:rPr>
              <a:t>جاء </a:t>
            </a:r>
            <a:r>
              <a:rPr lang="fa-IR" sz="6000" u="sng" dirty="0" smtClean="0">
                <a:cs typeface="B Kamran" panose="00000400000000000000" pitchFamily="2" charset="-78"/>
              </a:rPr>
              <a:t>التّــلامیــــــذُ</a:t>
            </a:r>
            <a:r>
              <a:rPr lang="fa-IR" sz="6000" dirty="0" smtClean="0">
                <a:cs typeface="B Kamran" panose="00000400000000000000" pitchFamily="2" charset="-78"/>
              </a:rPr>
              <a:t> </a:t>
            </a:r>
            <a:r>
              <a:rPr lang="fa-IR" sz="6000" u="sng" dirty="0" smtClean="0">
                <a:cs typeface="B Kamran" panose="00000400000000000000" pitchFamily="2" charset="-78"/>
              </a:rPr>
              <a:t>إلّا</a:t>
            </a:r>
            <a:r>
              <a:rPr lang="fa-IR" sz="6000" dirty="0" smtClean="0">
                <a:cs typeface="B Kamran" panose="00000400000000000000" pitchFamily="2" charset="-78"/>
              </a:rPr>
              <a:t> </a:t>
            </a:r>
            <a:r>
              <a:rPr lang="fa-IR" sz="6000" u="sng" dirty="0" smtClean="0">
                <a:cs typeface="B Kamran" panose="00000400000000000000" pitchFamily="2" charset="-78"/>
              </a:rPr>
              <a:t>علیّـــــــــــا</a:t>
            </a:r>
            <a:br>
              <a:rPr lang="fa-IR" sz="6000" u="sng" dirty="0" smtClean="0">
                <a:cs typeface="B Kamran" panose="00000400000000000000" pitchFamily="2" charset="-78"/>
              </a:rPr>
            </a:br>
            <a:r>
              <a:rPr lang="fa-IR" sz="6000" dirty="0" smtClean="0">
                <a:cs typeface="B Kamran" panose="00000400000000000000" pitchFamily="2" charset="-78"/>
              </a:rPr>
              <a:t>   </a:t>
            </a:r>
            <a:r>
              <a:rPr lang="fa-IR" sz="2400" dirty="0" smtClean="0">
                <a:cs typeface="B Kamran" panose="00000400000000000000" pitchFamily="2" charset="-78"/>
              </a:rPr>
              <a:t>          مُستَثنی مِنه           ادات استثناء      مُستَثنی و منصوب</a:t>
            </a:r>
            <a:endParaRPr lang="fa-IR" sz="2400" dirty="0">
              <a:cs typeface="B Kamra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10288588" cy="3615267"/>
          </a:xfrm>
        </p:spPr>
        <p:txBody>
          <a:bodyPr/>
          <a:lstStyle/>
          <a:p>
            <a:r>
              <a:rPr lang="fa-IR" sz="2800" dirty="0" smtClean="0"/>
              <a:t>اسلوب استثناء :</a:t>
            </a:r>
          </a:p>
          <a:p>
            <a:endParaRPr lang="fa-IR" dirty="0"/>
          </a:p>
          <a:p>
            <a:r>
              <a:rPr lang="fa-IR" sz="4000" dirty="0" smtClean="0">
                <a:solidFill>
                  <a:srgbClr val="002060"/>
                </a:solidFill>
                <a:cs typeface="B Kamran" panose="00000400000000000000" pitchFamily="2" charset="-78"/>
              </a:rPr>
              <a:t>مــســتــثــنــی منـــــــه + ادات استــثـــنـــاء(إلّا) + مُســتَـــثـــــنَـــــــــــی</a:t>
            </a:r>
            <a:endParaRPr lang="fa-IR" sz="4000" dirty="0">
              <a:solidFill>
                <a:srgbClr val="002060"/>
              </a:solidFill>
              <a:cs typeface="B Kam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845005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8502" y="388620"/>
            <a:ext cx="9408478" cy="5554980"/>
          </a:xfrm>
        </p:spPr>
        <p:txBody>
          <a:bodyPr>
            <a:normAutofit/>
          </a:bodyPr>
          <a:lstStyle/>
          <a:p>
            <a:r>
              <a:rPr lang="fa-IR" dirty="0" smtClean="0">
                <a:solidFill>
                  <a:schemeClr val="tx1"/>
                </a:solidFill>
              </a:rPr>
              <a:t>مُستَثنَی مِنه : </a:t>
            </a:r>
          </a:p>
          <a:p>
            <a:r>
              <a:rPr lang="fa-IR" sz="3200" dirty="0" smtClean="0">
                <a:solidFill>
                  <a:schemeClr val="bg1"/>
                </a:solidFill>
                <a:cs typeface="B Kamran" panose="00000400000000000000" pitchFamily="2" charset="-78"/>
              </a:rPr>
              <a:t>اسمی است که قبل از «إلّا» آمده و حکمی کلی درباره ی آن بیان شده است و مُستَثنَی از آن جدا شده است . </a:t>
            </a:r>
          </a:p>
          <a:p>
            <a:r>
              <a:rPr lang="fa-IR" dirty="0" smtClean="0">
                <a:solidFill>
                  <a:schemeClr val="tx1"/>
                </a:solidFill>
              </a:rPr>
              <a:t>مُستَثنَی :</a:t>
            </a:r>
          </a:p>
          <a:p>
            <a:r>
              <a:rPr lang="fa-IR" sz="3200" dirty="0" smtClean="0">
                <a:solidFill>
                  <a:schemeClr val="bg1"/>
                </a:solidFill>
                <a:cs typeface="B Kamran" panose="00000400000000000000" pitchFamily="2" charset="-78"/>
              </a:rPr>
              <a:t>اسم مفعول است از باب استفعال به معنی «جدا شده» و به اسمی گفته میشود گه بعد از «إلّا» آمده و از «مُستَثنَی مِنه» جدا شده است.</a:t>
            </a:r>
          </a:p>
          <a:p>
            <a:r>
              <a:rPr lang="fa-IR" dirty="0" smtClean="0">
                <a:solidFill>
                  <a:schemeClr val="tx1"/>
                </a:solidFill>
              </a:rPr>
              <a:t>ادات استثناء:</a:t>
            </a:r>
          </a:p>
          <a:p>
            <a:r>
              <a:rPr lang="fa-IR" sz="3200" dirty="0" smtClean="0">
                <a:solidFill>
                  <a:schemeClr val="bg1"/>
                </a:solidFill>
                <a:cs typeface="B Kamran" panose="00000400000000000000" pitchFamily="2" charset="-78"/>
              </a:rPr>
              <a:t>مشهور ترین ادات استثناء «إلّا» است که یک حرف غیر عامل و مبنی بر سکون است.</a:t>
            </a:r>
            <a:endParaRPr lang="fa-IR" sz="3200" dirty="0">
              <a:solidFill>
                <a:schemeClr val="bg1"/>
              </a:solidFill>
              <a:cs typeface="B Kam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664538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4178722"/>
            <a:ext cx="8534400" cy="1507067"/>
          </a:xfrm>
        </p:spPr>
        <p:txBody>
          <a:bodyPr>
            <a:normAutofit fontScale="90000"/>
          </a:bodyPr>
          <a:lstStyle/>
          <a:p>
            <a:pPr algn="r"/>
            <a:r>
              <a:rPr lang="fa-IR" dirty="0" smtClean="0">
                <a:cs typeface="B Kamran" panose="00000400000000000000" pitchFamily="2" charset="-78"/>
              </a:rPr>
              <a:t>مثال: </a:t>
            </a:r>
            <a:r>
              <a:rPr lang="fa-IR" dirty="0" smtClean="0"/>
              <a:t/>
            </a:r>
            <a:br>
              <a:rPr lang="fa-IR" dirty="0" smtClean="0"/>
            </a:br>
            <a:r>
              <a:rPr lang="fa-IR" dirty="0" smtClean="0"/>
              <a:t/>
            </a:r>
            <a:br>
              <a:rPr lang="fa-IR" dirty="0" smtClean="0"/>
            </a:br>
            <a:r>
              <a:rPr lang="fa-IR" sz="4400" dirty="0" smtClean="0">
                <a:cs typeface="B Kamran" panose="00000400000000000000" pitchFamily="2" charset="-78"/>
              </a:rPr>
              <a:t>دَخــــلَ </a:t>
            </a:r>
            <a:r>
              <a:rPr lang="fa-IR" sz="4400" u="sng" dirty="0" smtClean="0">
                <a:cs typeface="B Kamran" panose="00000400000000000000" pitchFamily="2" charset="-78"/>
              </a:rPr>
              <a:t>التّلامیــــــــــــــذُ</a:t>
            </a:r>
            <a:r>
              <a:rPr lang="fa-IR" sz="4400" dirty="0" smtClean="0">
                <a:cs typeface="B Kamran" panose="00000400000000000000" pitchFamily="2" charset="-78"/>
              </a:rPr>
              <a:t> الصّفَّ إلّا</a:t>
            </a:r>
            <a:r>
              <a:rPr lang="fa-IR" sz="4400" u="sng" dirty="0" smtClean="0">
                <a:cs typeface="B Kamran" panose="00000400000000000000" pitchFamily="2" charset="-78"/>
              </a:rPr>
              <a:t> عـــلیّــــــــــاً</a:t>
            </a:r>
            <a:r>
              <a:rPr lang="fa-IR" dirty="0" smtClean="0"/>
              <a:t/>
            </a:r>
            <a:br>
              <a:rPr lang="fa-IR" dirty="0" smtClean="0"/>
            </a:br>
            <a:r>
              <a:rPr lang="fa-IR" dirty="0" smtClean="0"/>
              <a:t>         </a:t>
            </a:r>
            <a:r>
              <a:rPr lang="fa-IR" sz="2700" dirty="0" smtClean="0">
                <a:cs typeface="B Kamran" panose="00000400000000000000" pitchFamily="2" charset="-78"/>
              </a:rPr>
              <a:t>مستثنی منه(فاعل،مرفوع)               مستثنی و منصوب(استثناء تام)</a:t>
            </a:r>
            <a:endParaRPr lang="fa-IR" sz="2700" dirty="0">
              <a:cs typeface="B Kamra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a-IR" sz="3200" dirty="0" smtClean="0">
                <a:cs typeface="B Kamran" panose="00000400000000000000" pitchFamily="2" charset="-78"/>
              </a:rPr>
              <a:t>* </a:t>
            </a:r>
            <a:r>
              <a:rPr lang="fa-IR" sz="3200" dirty="0" smtClean="0">
                <a:solidFill>
                  <a:schemeClr val="tx1"/>
                </a:solidFill>
                <a:cs typeface="B Kamran" panose="00000400000000000000" pitchFamily="2" charset="-78"/>
              </a:rPr>
              <a:t>«مُســــتَــثـــنَی مِنه» </a:t>
            </a:r>
            <a:r>
              <a:rPr lang="fa-IR" sz="3200" dirty="0" smtClean="0">
                <a:solidFill>
                  <a:schemeClr val="bg1"/>
                </a:solidFill>
                <a:cs typeface="B Kamran" panose="00000400000000000000" pitchFamily="2" charset="-78"/>
              </a:rPr>
              <a:t>نقش محسوب نمیشود و در جمله نقش های مختلفی می تواند داشته باشد (فاعل،مفعول،نايب فاعل و ...)اما </a:t>
            </a:r>
            <a:r>
              <a:rPr lang="fa-IR" sz="3200" dirty="0" smtClean="0">
                <a:solidFill>
                  <a:schemeClr val="tx1"/>
                </a:solidFill>
                <a:cs typeface="B Kamran" panose="00000400000000000000" pitchFamily="2" charset="-78"/>
              </a:rPr>
              <a:t>«مُـــستَـــثنَـــی» </a:t>
            </a:r>
            <a:r>
              <a:rPr lang="fa-IR" sz="3200" dirty="0" smtClean="0">
                <a:solidFill>
                  <a:schemeClr val="bg1"/>
                </a:solidFill>
                <a:cs typeface="B Kamran" panose="00000400000000000000" pitchFamily="2" charset="-78"/>
              </a:rPr>
              <a:t>یک نقش محسوب می شود و اعراب آن منصوب است.</a:t>
            </a:r>
            <a:endParaRPr lang="fa-IR" sz="3200" dirty="0">
              <a:solidFill>
                <a:schemeClr val="bg1"/>
              </a:solidFill>
              <a:cs typeface="B Kam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452272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355762"/>
            <a:ext cx="8534400" cy="2473537"/>
          </a:xfrm>
        </p:spPr>
        <p:txBody>
          <a:bodyPr>
            <a:normAutofit/>
          </a:bodyPr>
          <a:lstStyle/>
          <a:p>
            <a:pPr algn="r"/>
            <a:r>
              <a:rPr lang="fa-IR" dirty="0" smtClean="0">
                <a:cs typeface="B Kamran" panose="00000400000000000000" pitchFamily="2" charset="-78"/>
              </a:rPr>
              <a:t>مثال:     ما جــــــــــــاء إلّا </a:t>
            </a:r>
            <a:r>
              <a:rPr lang="fa-IR" u="sng" dirty="0" smtClean="0">
                <a:cs typeface="B Kamran" panose="00000400000000000000" pitchFamily="2" charset="-78"/>
              </a:rPr>
              <a:t>علیــــــــــــــــــــــــــــــــــــــــــیُّ</a:t>
            </a:r>
            <a:br>
              <a:rPr lang="fa-IR" u="sng" dirty="0" smtClean="0">
                <a:cs typeface="B Kamran" panose="00000400000000000000" pitchFamily="2" charset="-78"/>
              </a:rPr>
            </a:br>
            <a:r>
              <a:rPr lang="fa-IR" dirty="0" smtClean="0">
                <a:solidFill>
                  <a:srgbClr val="002060"/>
                </a:solidFill>
                <a:cs typeface="B Kamran" panose="00000400000000000000" pitchFamily="2" charset="-78"/>
              </a:rPr>
              <a:t>                              </a:t>
            </a:r>
            <a:r>
              <a:rPr lang="fa-IR" dirty="0" smtClean="0">
                <a:solidFill>
                  <a:schemeClr val="bg1"/>
                </a:solidFill>
                <a:cs typeface="B Kamran" panose="00000400000000000000" pitchFamily="2" charset="-78"/>
              </a:rPr>
              <a:t> </a:t>
            </a:r>
            <a:r>
              <a:rPr lang="fa-IR" sz="2400" dirty="0" smtClean="0">
                <a:solidFill>
                  <a:schemeClr val="bg1"/>
                </a:solidFill>
                <a:cs typeface="B Kamran" panose="00000400000000000000" pitchFamily="2" charset="-78"/>
              </a:rPr>
              <a:t>مستثنی و مرفوع به اعراب فاعل(استثناءمفرّغ)</a:t>
            </a:r>
            <a:br>
              <a:rPr lang="fa-IR" sz="2400" dirty="0" smtClean="0">
                <a:solidFill>
                  <a:schemeClr val="bg1"/>
                </a:solidFill>
                <a:cs typeface="B Kamran" panose="00000400000000000000" pitchFamily="2" charset="-78"/>
              </a:rPr>
            </a:br>
            <a:r>
              <a:rPr lang="fa-IR" sz="2400" dirty="0">
                <a:solidFill>
                  <a:schemeClr val="bg1"/>
                </a:solidFill>
                <a:cs typeface="B Kamran" panose="00000400000000000000" pitchFamily="2" charset="-78"/>
              </a:rPr>
              <a:t/>
            </a:r>
            <a:br>
              <a:rPr lang="fa-IR" sz="2400" dirty="0">
                <a:solidFill>
                  <a:schemeClr val="bg1"/>
                </a:solidFill>
                <a:cs typeface="B Kamran" panose="00000400000000000000" pitchFamily="2" charset="-78"/>
              </a:rPr>
            </a:br>
            <a:r>
              <a:rPr lang="fa-IR" sz="2700" dirty="0" smtClean="0">
                <a:cs typeface="B Kamran" panose="00000400000000000000" pitchFamily="2" charset="-78"/>
              </a:rPr>
              <a:t>(چون قبل از إلّا فاعل نیامده بنابراین مستثنی منه فاعل بوده که نقش آن را به مُستَثنی می دهیم.)</a:t>
            </a:r>
            <a:endParaRPr lang="fa-IR" sz="2700" dirty="0">
              <a:cs typeface="B Kamra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308610"/>
            <a:ext cx="8534400" cy="3615267"/>
          </a:xfrm>
        </p:spPr>
        <p:txBody>
          <a:bodyPr>
            <a:normAutofit/>
          </a:bodyPr>
          <a:lstStyle/>
          <a:p>
            <a:r>
              <a:rPr lang="fa-IR" sz="3600" dirty="0" smtClean="0">
                <a:solidFill>
                  <a:schemeClr val="tx1"/>
                </a:solidFill>
                <a:cs typeface="B Kamran" panose="00000400000000000000" pitchFamily="2" charset="-78"/>
              </a:rPr>
              <a:t>نکته: </a:t>
            </a:r>
            <a:r>
              <a:rPr lang="fa-IR" sz="3200" dirty="0" smtClean="0">
                <a:solidFill>
                  <a:schemeClr val="bg1"/>
                </a:solidFill>
                <a:cs typeface="B Kamran" panose="00000400000000000000" pitchFamily="2" charset="-78"/>
              </a:rPr>
              <a:t>ممکن است «مُستَثنَی مِنه» در جمله نیامده باشد،در این صورت «مُستَثنَی» همان نقشِ «مُستَثنَی مِنه» محذوف می گیرد.</a:t>
            </a:r>
            <a:r>
              <a:rPr lang="fa-IR" sz="3600" dirty="0" smtClean="0">
                <a:solidFill>
                  <a:schemeClr val="bg1"/>
                </a:solidFill>
                <a:cs typeface="B Kamran" panose="00000400000000000000" pitchFamily="2" charset="-78"/>
              </a:rPr>
              <a:t>برای اینکه بدانیم مستثنی منه محذوف چه نقشی داشته،نگاه می کنیم جمله ی قبل از «إلّا» چه نقشی را کم دارد</a:t>
            </a:r>
            <a:endParaRPr lang="fa-IR" sz="3200" dirty="0" smtClean="0">
              <a:solidFill>
                <a:schemeClr val="bg1"/>
              </a:solidFill>
              <a:cs typeface="B Kam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996498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Slice">
  <a:themeElements>
    <a:clrScheme name="Yellow Orang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116</TotalTime>
  <Words>546</Words>
  <Application>Microsoft Office PowerPoint</Application>
  <PresentationFormat>Widescreen</PresentationFormat>
  <Paragraphs>46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B Elham</vt:lpstr>
      <vt:lpstr>B Kamran</vt:lpstr>
      <vt:lpstr>Century Gothic</vt:lpstr>
      <vt:lpstr>Tahoma</vt:lpstr>
      <vt:lpstr>Wingdings 3</vt:lpstr>
      <vt:lpstr>Slice</vt:lpstr>
      <vt:lpstr>بسم الله الرحمن الرحیم</vt:lpstr>
      <vt:lpstr>قواعد درس 6 عربی سال سوم دبیرستان</vt:lpstr>
      <vt:lpstr>آیا میتوان عبارت های بالا را به صورت دیگری نوشت که کوتاه تر و خلاصه تر باشد و همین مفهوم را برساند؟</vt:lpstr>
      <vt:lpstr>PowerPoint Presentation</vt:lpstr>
      <vt:lpstr>PowerPoint Presentation</vt:lpstr>
      <vt:lpstr>مثال:  جاء التّــلامیــــــذُ إلّا علیّـــــــــــا              مُستَثنی مِنه           ادات استثناء      مُستَثنی و منصوب</vt:lpstr>
      <vt:lpstr>PowerPoint Presentation</vt:lpstr>
      <vt:lpstr>مثال:   دَخــــلَ التّلامیــــــــــــــذُ الصّفَّ إلّا عـــلیّــــــــــاً          مستثنی منه(فاعل،مرفوع)               مستثنی و منصوب(استثناء تام)</vt:lpstr>
      <vt:lpstr>مثال:     ما جــــــــــــاء إلّا علیــــــــــــــــــــــــــــــــــــــــــیُّ                                مستثنی و مرفوع به اعراب فاعل(استثناءمفرّغ)  (چون قبل از إلّا فاعل نیامده بنابراین مستثنی منه فاعل بوده که نقش آن را به مُستَثنی می دهیم.)</vt:lpstr>
      <vt:lpstr>PowerPoint Presentation</vt:lpstr>
      <vt:lpstr>PowerPoint Presentation</vt:lpstr>
      <vt:lpstr>مثال:      لا تَقُل إلّا الحقَّ (فقط سخن حق بگو)              ما جاء إلّا علـیُّ (فقط علی آمد)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farhanigan</dc:creator>
  <cp:lastModifiedBy>farhanigan</cp:lastModifiedBy>
  <cp:revision>14</cp:revision>
  <dcterms:created xsi:type="dcterms:W3CDTF">2017-02-27T14:38:00Z</dcterms:created>
  <dcterms:modified xsi:type="dcterms:W3CDTF">2017-02-27T16:35:36Z</dcterms:modified>
</cp:coreProperties>
</file>